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AA923-1EE7-44F6-9310-13C79E97DE90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DDACD-6309-4856-85D3-7538DEE159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DDACD-6309-4856-85D3-7538DEE159E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092BAF4-853E-4412-A9EC-8EA13823B833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09B9E3-9478-46F6-9F42-ACE71EF7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images.google.com/imgres?imgurl=http://www.usd261.com/Images/Pictures/bully.jpg&amp;imgrefurl=http://www.usd261.com/district/archives.htm&amp;usg=__F16CyPV9OGxbAN_vj0eEzCIea04=&amp;h=250&amp;w=300&amp;sz=11&amp;hl=en&amp;start=132&amp;zoom=1&amp;itbs=1&amp;tbnid=uRRNbe7wyRXSnM:&amp;tbnh=97&amp;tbnw=116&amp;prev=/images%3Fq%3Dbullying%2Bin%2Bschools%26start%3D126%26hl%3Den%26sa%3DN%26gbv%3D2%26ndsp%3D18%26tbs%3Disch:1&amp;ei=z8OTTeLxMIS60QHPiOmMDA" TargetMode="External"/><Relationship Id="rId4" Type="http://schemas.openxmlformats.org/officeDocument/2006/relationships/hyperlink" Target="http://sharyn21.angelfir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sharyn\Documents\Mynotes.docx" TargetMode="External"/><Relationship Id="rId2" Type="http://schemas.openxmlformats.org/officeDocument/2006/relationships/hyperlink" Target="CarriganSharynDSCF4083.av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file:///J:\CarriganSharynDSCF4083.avi" TargetMode="External"/><Relationship Id="rId7" Type="http://schemas.openxmlformats.org/officeDocument/2006/relationships/hyperlink" Target="http://images.google.com/imgres?imgurl=http://www.safenetwork.org/bully7.jpg&amp;imgrefurl=http://www.safenetwork.org/Bully_Prevention_In_Schools.htm&amp;usg=__phvMa5XkyCSZQmbUWANZ4hXccS8=&amp;h=291&amp;w=403&amp;sz=20&amp;hl=en&amp;start=37&amp;zoom=1&amp;itbs=1&amp;tbnid=Vly80yAju8NwbM:&amp;tbnh=90&amp;tbnw=124&amp;prev=/images%3Fq%3Dbullying%2Bin%2Bschools%2Bimages%26start%3D36%26hl%3Den%26sa%3DN%26gbv%3D2%26ndsp%3D18%26tbs%3Disch:1&amp;ei=AMWTTb-0DeyI0QHAmOiKDA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research%20excerpt%20file.docx" TargetMode="External"/><Relationship Id="rId5" Type="http://schemas.openxmlformats.org/officeDocument/2006/relationships/hyperlink" Target="SAMPLE-IABCarriganAnalysisFinal-Workbook-class-revisedcarrigan-Feb10-2011.xlsx" TargetMode="External"/><Relationship Id="rId4" Type="http://schemas.openxmlformats.org/officeDocument/2006/relationships/hyperlink" Target="Research%20IAB%20Final%20Copy%20COUN%20511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2.bp.blogspot.com/_ZR0clZJQTIc/TKUKuBCS-tI/AAAAAAAAANA/FXH7Kmq_ePQ/s1600/anti-bullying_blog.jpg&amp;imgrefurl=http://girlscoutsofnassaucounty.blogspot.com/2010_09_01_archive.html&amp;usg=__NkIrGxOGvJnu74fQDYPxw7V2kVs=&amp;h=383&amp;w=425&amp;sz=27&amp;hl=en&amp;start=1&amp;zoom=1&amp;um=1&amp;itbs=1&amp;tbnid=mVbckn-TllqtDM:&amp;tbnh=114&amp;tbnw=126&amp;prev=/images?q=anti-bullying+quotes&amp;um=1&amp;hl=en&amp;sa=N&amp;rlz=1R2ADFA_enUS421&amp;tbs=isch:1&amp;ei=B_F_TbrvHoiP0QG2stD6CA" TargetMode="External"/><Relationship Id="rId2" Type="http://schemas.openxmlformats.org/officeDocument/2006/relationships/hyperlink" Target="http://www.stopbullyingnow.hrsa.gov/kids/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pbullyingnow.hrsa.gov/kids/being_bullied/index.html" TargetMode="External"/><Relationship Id="rId2" Type="http://schemas.openxmlformats.org/officeDocument/2006/relationships/hyperlink" Target="http://www.stopbullyingnow.hrsa.gov/topics/warning_signs/index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file:///J:\screencast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llyingnoway.com.au/issues/ability.shtml" TargetMode="External"/><Relationship Id="rId3" Type="http://schemas.openxmlformats.org/officeDocument/2006/relationships/hyperlink" Target="http://www.bullyingnoway.com.au/issues/cultural.shtml" TargetMode="External"/><Relationship Id="rId7" Type="http://schemas.openxmlformats.org/officeDocument/2006/relationships/hyperlink" Target="http://www.bullyingnoway.com.au/issues/disability.shtml" TargetMode="External"/><Relationship Id="rId2" Type="http://schemas.openxmlformats.org/officeDocument/2006/relationships/hyperlink" Target="http://www.bullyingnoway.com.au/issues/socioeconomic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lyingnoway.com.au/issues/sexuality.shtml" TargetMode="External"/><Relationship Id="rId11" Type="http://schemas.openxmlformats.org/officeDocument/2006/relationships/image" Target="../media/image8.gif"/><Relationship Id="rId5" Type="http://schemas.openxmlformats.org/officeDocument/2006/relationships/hyperlink" Target="http://www.bullyingnoway.com.au/issues/gender.shtml" TargetMode="External"/><Relationship Id="rId10" Type="http://schemas.openxmlformats.org/officeDocument/2006/relationships/hyperlink" Target="http://www.bullyingnoway.com.au/default.shtml" TargetMode="External"/><Relationship Id="rId4" Type="http://schemas.openxmlformats.org/officeDocument/2006/relationships/hyperlink" Target="http://www.bullyingnoway.com.au/issues/religion.shtml" TargetMode="External"/><Relationship Id="rId9" Type="http://schemas.openxmlformats.org/officeDocument/2006/relationships/hyperlink" Target="http://www.bullyingnoway.com.au/issues/personal.s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racter.org/index.cfm" TargetMode="External"/><Relationship Id="rId2" Type="http://schemas.openxmlformats.org/officeDocument/2006/relationships/hyperlink" Target="http://www.character.org/bullypreventio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com/reference/article/bullying-about-power-and-abuse-of-power" TargetMode="External"/><Relationship Id="rId2" Type="http://schemas.openxmlformats.org/officeDocument/2006/relationships/hyperlink" Target="http://www.education.com/reference/article/bullying-intervie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www.education.com/reference/article/identify-understand-effects-bullying" TargetMode="External"/><Relationship Id="rId4" Type="http://schemas.openxmlformats.org/officeDocument/2006/relationships/hyperlink" Target="http://www.education.com/reference/article/bullying-myths-facts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cation.com/reference/article/bullying-behavior-hard-to-change/" TargetMode="External"/><Relationship Id="rId3" Type="http://schemas.openxmlformats.org/officeDocument/2006/relationships/hyperlink" Target="http://www.education.com/reference/article/how-bullying-differs-girls-and-boys" TargetMode="External"/><Relationship Id="rId7" Type="http://schemas.openxmlformats.org/officeDocument/2006/relationships/hyperlink" Target="http://www.education.com/reference/article/bullying-age-old-problem" TargetMode="External"/><Relationship Id="rId2" Type="http://schemas.openxmlformats.org/officeDocument/2006/relationships/hyperlink" Target="http://www.education.com/reference/article/how-widespread-is-bully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ducation.com/reference/article/bullying-on-the-rise" TargetMode="External"/><Relationship Id="rId11" Type="http://schemas.openxmlformats.org/officeDocument/2006/relationships/hyperlink" Target="http://www.education.com/reference/article/signs-of-bully-victim" TargetMode="External"/><Relationship Id="rId5" Type="http://schemas.openxmlformats.org/officeDocument/2006/relationships/hyperlink" Target="http://www.education.com/reference/article/why-do-kids-bully" TargetMode="External"/><Relationship Id="rId10" Type="http://schemas.openxmlformats.org/officeDocument/2006/relationships/hyperlink" Target="http://www.education.com/reference/article/signs-a-child-bullies-others" TargetMode="External"/><Relationship Id="rId4" Type="http://schemas.openxmlformats.org/officeDocument/2006/relationships/hyperlink" Target="http://www.education.com/reference/article/consequences-of-bullying" TargetMode="External"/><Relationship Id="rId9" Type="http://schemas.openxmlformats.org/officeDocument/2006/relationships/hyperlink" Target="http://www.education.com/reference/article/signs-a-child-is-bulli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Bullying in Middle Schools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 </a:t>
            </a:r>
            <a:r>
              <a:rPr lang="en-US" dirty="0" err="1" smtClean="0"/>
              <a:t>Sharyn</a:t>
            </a:r>
            <a:r>
              <a:rPr lang="en-US" dirty="0" smtClean="0"/>
              <a:t> </a:t>
            </a:r>
            <a:r>
              <a:rPr lang="en-US" dirty="0" err="1" smtClean="0"/>
              <a:t>Carrigan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COUN 511 Spring Semester</a:t>
            </a:r>
          </a:p>
          <a:p>
            <a:pPr>
              <a:buNone/>
            </a:pPr>
            <a:r>
              <a:rPr lang="en-US" dirty="0" smtClean="0"/>
              <a:t>                                   March 31, 2011</a:t>
            </a:r>
          </a:p>
          <a:p>
            <a:pPr>
              <a:buNone/>
            </a:pPr>
            <a:r>
              <a:rPr lang="en-US" dirty="0" smtClean="0"/>
              <a:t>                             Holy Family University</a:t>
            </a:r>
          </a:p>
          <a:p>
            <a:pPr>
              <a:buNone/>
            </a:pPr>
            <a:r>
              <a:rPr lang="en-US" dirty="0" smtClean="0"/>
              <a:t>                              </a:t>
            </a:r>
            <a:r>
              <a:rPr lang="en-US" sz="1200" dirty="0" smtClean="0"/>
              <a:t>Student website:  </a:t>
            </a:r>
            <a:r>
              <a:rPr lang="en-US" sz="1200" dirty="0" smtClean="0">
                <a:hlinkClick r:id="rId4"/>
              </a:rPr>
              <a:t>http://sharyn21.angelfire.com/</a:t>
            </a:r>
            <a:endParaRPr lang="en-US" sz="1200" dirty="0"/>
          </a:p>
        </p:txBody>
      </p:sp>
      <p:pic>
        <p:nvPicPr>
          <p:cNvPr id="12298" name="Picture 10" descr="http://t1.gstatic.com/images?q=tbn:ANd9GcQIVKu6Dohn3UWu0w72sQjlZxyCwPOs8wMvo2lsOmAHt2x8QhAJedLfKQ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4191000"/>
            <a:ext cx="26670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Five Websites Recommended for Bullying in Schools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Please view this video clip explaining the severity of bullying in schools and why these five chosen websites are valuable with the information they provide.</a:t>
            </a:r>
            <a:endParaRPr lang="en-US" dirty="0" smtClean="0">
              <a:hlinkClick r:id="rId2" action="ppaction://hlinkfile"/>
            </a:endParaRPr>
          </a:p>
          <a:p>
            <a:pPr>
              <a:buNone/>
            </a:pPr>
            <a:endParaRPr lang="en-US" dirty="0" smtClean="0">
              <a:hlinkClick r:id="rId2" action="ppaction://hlinkfile"/>
            </a:endParaRPr>
          </a:p>
          <a:p>
            <a:pPr>
              <a:buNone/>
            </a:pPr>
            <a:endParaRPr lang="en-US" dirty="0" smtClean="0">
              <a:hlinkClick r:id="rId2" action="ppaction://hlinkfile"/>
            </a:endParaRPr>
          </a:p>
          <a:p>
            <a:pPr>
              <a:buNone/>
            </a:pPr>
            <a:r>
              <a:rPr lang="en-US" dirty="0" smtClean="0">
                <a:hlinkClick r:id="rId2" action="ppaction://hlinkfile"/>
              </a:rPr>
              <a:t>Introduction to Bullying Websites</a:t>
            </a:r>
            <a:r>
              <a:rPr lang="en-US" dirty="0" smtClean="0"/>
              <a:t>                   </a:t>
            </a:r>
            <a:r>
              <a:rPr lang="en-US" sz="1600" dirty="0" smtClean="0">
                <a:hlinkClick r:id="rId3" action="ppaction://hlinkfile"/>
              </a:rPr>
              <a:t>Take Notes</a:t>
            </a: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 Five Most Recommended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404283"/>
          </a:xfrm>
        </p:spPr>
        <p:txBody>
          <a:bodyPr>
            <a:sp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       </a:t>
            </a:r>
            <a:r>
              <a:rPr lang="en-US" dirty="0" smtClean="0">
                <a:hlinkClick r:id="rId2" action="ppaction://hlinksldjump" tooltip="Takes to this website's slide"/>
              </a:rPr>
              <a:t>Stop Bullying Now!</a:t>
            </a:r>
            <a:endParaRPr lang="en-US" dirty="0" smtClean="0"/>
          </a:p>
          <a:p>
            <a:r>
              <a:rPr lang="en-US" dirty="0" smtClean="0"/>
              <a:t>       Pacer’s Center for Teens Against Bullying    </a:t>
            </a:r>
          </a:p>
          <a:p>
            <a:r>
              <a:rPr lang="en-US" dirty="0" smtClean="0"/>
              <a:t>       Bullying. Now Way!</a:t>
            </a:r>
          </a:p>
          <a:p>
            <a:r>
              <a:rPr lang="en-US" dirty="0" smtClean="0"/>
              <a:t>       Character Education Partnership</a:t>
            </a:r>
          </a:p>
          <a:p>
            <a:r>
              <a:rPr lang="en-US" dirty="0" smtClean="0"/>
              <a:t>       Education. com </a:t>
            </a:r>
            <a:endParaRPr lang="en-US" dirty="0" smtClean="0">
              <a:hlinkClick r:id="rId3" action="ppaction://hlinkfile"/>
            </a:endParaRPr>
          </a:p>
          <a:p>
            <a:pPr>
              <a:buNone/>
            </a:pPr>
            <a:endParaRPr lang="en-US" sz="1200" dirty="0" smtClean="0">
              <a:hlinkClick r:id="rId4" action="ppaction://hlinkfile"/>
            </a:endParaRPr>
          </a:p>
          <a:p>
            <a:pPr>
              <a:buNone/>
            </a:pPr>
            <a:endParaRPr lang="en-US" sz="1600" dirty="0" smtClean="0">
              <a:hlinkClick r:id="rId4" action="ppaction://hlinkfile"/>
            </a:endParaRPr>
          </a:p>
          <a:p>
            <a:pPr>
              <a:buNone/>
            </a:pPr>
            <a:endParaRPr lang="en-US" sz="1200" dirty="0" smtClean="0">
              <a:hlinkClick r:id="rId4" action="ppaction://hlinkfile"/>
            </a:endParaRPr>
          </a:p>
          <a:p>
            <a:pPr>
              <a:buNone/>
            </a:pPr>
            <a:r>
              <a:rPr lang="en-US" sz="1200" dirty="0" smtClean="0">
                <a:hlinkClick r:id="rId4" action="ppaction://hlinkfile"/>
              </a:rPr>
              <a:t>Click to view research from all websites</a:t>
            </a:r>
            <a:r>
              <a:rPr lang="en-US" sz="1200" dirty="0" smtClean="0"/>
              <a:t>                                                                                                            </a:t>
            </a:r>
          </a:p>
          <a:p>
            <a:pPr>
              <a:buNone/>
            </a:pPr>
            <a:r>
              <a:rPr lang="en-US" sz="1200" dirty="0" smtClean="0">
                <a:hlinkClick r:id="rId5" action="ppaction://hlinkfile"/>
              </a:rPr>
              <a:t>Please click to view my internet address book </a:t>
            </a:r>
            <a:r>
              <a:rPr lang="en-US" sz="1200" dirty="0" smtClean="0"/>
              <a:t>                                                           </a:t>
            </a:r>
          </a:p>
          <a:p>
            <a:pPr>
              <a:buNone/>
            </a:pPr>
            <a:r>
              <a:rPr lang="en-US" sz="1200" dirty="0" smtClean="0">
                <a:hlinkClick r:id="rId6" action="ppaction://hlinkfile"/>
              </a:rPr>
              <a:t>Please also click to view some quick notes on websites</a:t>
            </a:r>
            <a:r>
              <a:rPr lang="en-US" sz="1200" dirty="0" smtClean="0"/>
              <a:t>                                                                                     </a:t>
            </a:r>
            <a:endParaRPr lang="en-US" sz="1200" dirty="0"/>
          </a:p>
        </p:txBody>
      </p:sp>
      <p:pic>
        <p:nvPicPr>
          <p:cNvPr id="9222" name="Picture 6" descr="http://t0.gstatic.com/images?q=tbn:ANd9GcRlikMcTUdfCZirraUxZZELu4JUeR7emhC3O17gtwO2Ba_G187HmHrT8w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9800" y="4419600"/>
            <a:ext cx="2209800" cy="1524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Bullying Now!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>
                <a:hlinkClick r:id="rId2"/>
              </a:rPr>
              <a:t>http://www.stopbullyingnow.hrsa.gov/kids/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    This website is great for kids because it allows students to view “</a:t>
            </a:r>
            <a:r>
              <a:rPr lang="en-US" sz="2000" dirty="0" err="1" smtClean="0"/>
              <a:t>webisodes</a:t>
            </a:r>
            <a:r>
              <a:rPr lang="en-US" sz="2000" dirty="0" smtClean="0"/>
              <a:t>”, which is a type of cartoon that shows children </a:t>
            </a:r>
            <a:r>
              <a:rPr lang="en-US" sz="2000" dirty="0" err="1" smtClean="0"/>
              <a:t>scenerio’s</a:t>
            </a:r>
            <a:r>
              <a:rPr lang="en-US" sz="2000" dirty="0" smtClean="0"/>
              <a:t> that could happen in their schools. There is also an adult page which gives educators and parents the resources they need in order to be more aware of bullying behaviors. </a:t>
            </a:r>
            <a:endParaRPr lang="en-US" sz="2000" dirty="0"/>
          </a:p>
        </p:txBody>
      </p:sp>
      <p:pic>
        <p:nvPicPr>
          <p:cNvPr id="4" name="ipfmVbckn-TllqtDM:" descr="http://t0.gstatic.com/images?q=tbn:ANd9GcS1ToLdXISJvrxdrk9kyruA7mvJapwofosxU0IZ5Z8l9f_DsBREzMtr2A">
            <a:hlinkClick r:id="rId3"/>
          </p:cNvPr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33800" y="4648200"/>
            <a:ext cx="13716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62800" y="5181600"/>
            <a:ext cx="13716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Return to Five </a:t>
            </a:r>
            <a:r>
              <a:rPr lang="en-US" dirty="0" smtClean="0">
                <a:solidFill>
                  <a:srgbClr val="FFFF00"/>
                </a:solidFill>
                <a:hlinkClick r:id="rId5" action="ppaction://hlinksldjump"/>
              </a:rPr>
              <a:t>Sites</a:t>
            </a:r>
            <a:r>
              <a:rPr lang="en-US" dirty="0" smtClean="0"/>
              <a:t> Slide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Bullying Now!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800" dirty="0" smtClean="0"/>
              <a:t>If you </a:t>
            </a:r>
            <a:r>
              <a:rPr lang="en-US" sz="3800" dirty="0" smtClean="0">
                <a:hlinkClick r:id="rId2"/>
              </a:rPr>
              <a:t>suspect your child is being bullied</a:t>
            </a:r>
            <a:r>
              <a:rPr lang="en-US" sz="3800" dirty="0" smtClean="0"/>
              <a:t> or your child brings it up, consider these steps:  ( For Parental Use)</a:t>
            </a:r>
          </a:p>
          <a:p>
            <a:endParaRPr lang="en-US" sz="2600" b="1" dirty="0" smtClean="0"/>
          </a:p>
          <a:p>
            <a:r>
              <a:rPr lang="en-US" sz="2600" b="1" dirty="0" smtClean="0"/>
              <a:t>Talk with your child.</a:t>
            </a:r>
            <a:r>
              <a:rPr lang="en-US" sz="2600" dirty="0" smtClean="0"/>
              <a:t> Focus on your child. Express your concern and make it clear that you want to help. </a:t>
            </a:r>
          </a:p>
          <a:p>
            <a:r>
              <a:rPr lang="en-US" sz="2600" b="1" dirty="0" smtClean="0"/>
              <a:t>Empathize with your child.</a:t>
            </a:r>
            <a:r>
              <a:rPr lang="en-US" sz="2600" dirty="0" smtClean="0"/>
              <a:t> Say bullying is wrong, that it is not their fault, and that you are glad they had the courage to tell you about it. </a:t>
            </a:r>
          </a:p>
          <a:p>
            <a:r>
              <a:rPr lang="en-US" sz="2600" b="1" dirty="0" smtClean="0"/>
              <a:t>Work together to find solutions</a:t>
            </a:r>
            <a:r>
              <a:rPr lang="en-US" sz="2600" dirty="0" smtClean="0"/>
              <a:t>. Ask your child what they think can be done to help. Reassure them that the situation can be handled privately.  </a:t>
            </a:r>
          </a:p>
          <a:p>
            <a:r>
              <a:rPr lang="en-US" sz="2600" b="1" dirty="0" smtClean="0"/>
              <a:t>Document ongoing bullying.</a:t>
            </a:r>
            <a:r>
              <a:rPr lang="en-US" sz="2600" dirty="0" smtClean="0"/>
              <a:t> Work with your child to keep a record of all bullying incidents. If it involves </a:t>
            </a:r>
            <a:r>
              <a:rPr lang="en-US" sz="2600" dirty="0" err="1" smtClean="0"/>
              <a:t>cyberbullying</a:t>
            </a:r>
            <a:r>
              <a:rPr lang="en-US" sz="2600" dirty="0" smtClean="0"/>
              <a:t>, keep a record of all messages or postings. </a:t>
            </a:r>
          </a:p>
          <a:p>
            <a:r>
              <a:rPr lang="en-US" sz="2600" b="1" dirty="0" smtClean="0"/>
              <a:t>Help your child develop strategies and skills for handling bullying.</a:t>
            </a:r>
            <a:r>
              <a:rPr lang="en-US" sz="2600" dirty="0" smtClean="0"/>
              <a:t> Provide suggestions for </a:t>
            </a:r>
            <a:r>
              <a:rPr lang="en-US" sz="2600" dirty="0" smtClean="0">
                <a:hlinkClick r:id="rId3"/>
              </a:rPr>
              <a:t>ways to respond to bullying</a:t>
            </a:r>
            <a:r>
              <a:rPr lang="en-US" sz="2600" dirty="0" smtClean="0"/>
              <a:t>, and help your child gain confidence by rehearsing their responses.   </a:t>
            </a:r>
          </a:p>
          <a:p>
            <a:r>
              <a:rPr lang="en-US" sz="2600" b="1" dirty="0" smtClean="0"/>
              <a:t>Be persistent. </a:t>
            </a:r>
            <a:r>
              <a:rPr lang="en-US" sz="2600" dirty="0" smtClean="0"/>
              <a:t> Bullying may not be resolved overnight. </a:t>
            </a:r>
          </a:p>
          <a:p>
            <a:r>
              <a:rPr lang="en-US" sz="2600" b="1" dirty="0" smtClean="0"/>
              <a:t>Stay vigilant to other possible problems that your child may be having.</a:t>
            </a:r>
            <a:r>
              <a:rPr lang="en-US" sz="2600" dirty="0" smtClean="0"/>
              <a:t> Some of the </a:t>
            </a:r>
            <a:r>
              <a:rPr lang="en-US" sz="2600" dirty="0" smtClean="0">
                <a:hlinkClick r:id="rId2"/>
              </a:rPr>
              <a:t>warning signs</a:t>
            </a:r>
            <a:r>
              <a:rPr lang="en-US" sz="2600" dirty="0" smtClean="0"/>
              <a:t> may be signs of other serious problems. Share your concerns with a counselor at your child's school.</a:t>
            </a:r>
          </a:p>
          <a:p>
            <a:pPr>
              <a:buNone/>
            </a:pPr>
            <a:endParaRPr lang="en-US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Pacer’s Center Teens Against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hlinkClick r:id="rId2" action="ppaction://hlinkfile"/>
            </a:endParaRPr>
          </a:p>
          <a:p>
            <a:pPr>
              <a:buNone/>
            </a:pPr>
            <a:r>
              <a:rPr lang="en-US" dirty="0" smtClean="0"/>
              <a:t>This site is strictly for teens. This site allows teens to take bully knowledge quizzes that are fun but also informative. There is also very useful links to other sites. </a:t>
            </a:r>
          </a:p>
          <a:p>
            <a:pPr>
              <a:buNone/>
            </a:pPr>
            <a:endParaRPr lang="en-US" dirty="0" smtClean="0">
              <a:hlinkClick r:id="rId2" action="ppaction://hlinkfile"/>
            </a:endParaRPr>
          </a:p>
          <a:p>
            <a:pPr>
              <a:buNone/>
            </a:pPr>
            <a:r>
              <a:rPr lang="en-US" dirty="0" smtClean="0">
                <a:hlinkClick r:id="rId2" action="ppaction://hlinkfile"/>
              </a:rPr>
              <a:t>Take a tour through this excellent student site!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Bullying. Now Way!</a:t>
            </a:r>
            <a:endParaRPr lang="en-US" dirty="0"/>
          </a:p>
        </p:txBody>
      </p:sp>
      <p:pic>
        <p:nvPicPr>
          <p:cNvPr id="4" name="Content Placeholder 3" descr="http://3.bp.blogspot.com/_p92h-zwz-yc/S3YAZrlcCsI/AAAAAAAACfg/FgMH4ce1q_w/s400/Bullying+No+way.jpg"/>
          <p:cNvPicPr>
            <a:picLocks noGrp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2667000" y="2514600"/>
            <a:ext cx="3810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Bullying. No Way!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000" dirty="0" smtClean="0"/>
              <a:t>This site is from Australia, but has a lot of good ideas and resources for us in the United States.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100" dirty="0" smtClean="0"/>
              <a:t>Use the information in Deeper issues to engage and empower all students to pursue justice for themselves and others.</a:t>
            </a:r>
          </a:p>
          <a:p>
            <a:pPr lvl="0"/>
            <a:r>
              <a:rPr lang="en-US" u="sng" dirty="0" smtClean="0">
                <a:hlinkClick r:id="rId2"/>
              </a:rPr>
              <a:t>Socioeconomic status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3"/>
              </a:rPr>
              <a:t>Cultural and linguistic diversity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4"/>
              </a:rPr>
              <a:t>Religious diversity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5"/>
              </a:rPr>
              <a:t>Gender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6"/>
              </a:rPr>
              <a:t>Sexuality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7"/>
              </a:rPr>
              <a:t>Disability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8"/>
              </a:rPr>
              <a:t>Ability</a:t>
            </a:r>
            <a:r>
              <a:rPr lang="en-US" dirty="0" smtClean="0"/>
              <a:t> </a:t>
            </a:r>
          </a:p>
          <a:p>
            <a:pPr lvl="0"/>
            <a:r>
              <a:rPr lang="en-US" u="sng" dirty="0" smtClean="0">
                <a:hlinkClick r:id="rId9"/>
              </a:rPr>
              <a:t>Personal characteristics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Bullying. No Way!">
            <a:hlinkClick r:id="rId10" tooltip="&quot;Bullying. No Way! - Homepage&quot;"/>
          </p:cNvPr>
          <p:cNvPicPr/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257800" y="3962400"/>
            <a:ext cx="28860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Education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/>
              <a:t>Bully Prevention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Character Education Partnership now offers information and resources about bullying and how to </a:t>
            </a:r>
            <a:br>
              <a:rPr lang="en-US" sz="2200" dirty="0" smtClean="0"/>
            </a:br>
            <a:r>
              <a:rPr lang="en-US" sz="2200" dirty="0" smtClean="0"/>
              <a:t>prevent it.</a:t>
            </a:r>
            <a:r>
              <a:rPr lang="en-US" dirty="0" smtClean="0"/>
              <a:t> </a:t>
            </a:r>
            <a:r>
              <a:rPr lang="en-US" u="sng" dirty="0" smtClean="0">
                <a:hlinkClick r:id="rId2"/>
              </a:rPr>
              <a:t>Learn more</a:t>
            </a:r>
            <a:r>
              <a:rPr lang="en-US" dirty="0" smtClean="0"/>
              <a:t> &gt;&gt;</a:t>
            </a:r>
          </a:p>
          <a:p>
            <a:pPr>
              <a:buNone/>
            </a:pPr>
            <a:endParaRPr lang="en-US" u="sng" dirty="0" smtClean="0">
              <a:hlinkClick r:id="rId3"/>
            </a:endParaRPr>
          </a:p>
          <a:p>
            <a:pPr>
              <a:buNone/>
            </a:pPr>
            <a:r>
              <a:rPr lang="en-US" u="sng" dirty="0" smtClean="0">
                <a:hlinkClick r:id="rId3"/>
              </a:rPr>
              <a:t>http://www.character.org/index.cfm</a:t>
            </a:r>
            <a:r>
              <a:rPr lang="en-US" dirty="0" smtClean="0">
                <a:hlinkClick r:id="rId3"/>
              </a:rPr>
              <a:t>  </a:t>
            </a:r>
            <a:endParaRPr lang="en-US" u="sng" dirty="0" smtClean="0"/>
          </a:p>
          <a:p>
            <a:pPr>
              <a:buNone/>
            </a:pPr>
            <a:r>
              <a:rPr lang="en-US" u="sng" dirty="0" smtClean="0"/>
              <a:t>Bully Prevention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000" dirty="0" smtClean="0"/>
              <a:t>Bullying is a form of abuse. It comprises repeated acts over time that involves a real or perceived imbalance of power with the more powerful individual or group abusing those who are less powerful.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Education.com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u="sng" dirty="0" smtClean="0"/>
              <a:t>        </a:t>
            </a:r>
          </a:p>
          <a:p>
            <a:pPr>
              <a:buNone/>
            </a:pPr>
            <a:endParaRPr lang="en-US" sz="2000" b="1" u="sng" dirty="0" smtClean="0"/>
          </a:p>
          <a:p>
            <a:pPr>
              <a:buNone/>
            </a:pPr>
            <a:endParaRPr lang="en-US" sz="2000" b="1" u="sng" dirty="0" smtClean="0"/>
          </a:p>
          <a:p>
            <a:pPr>
              <a:buNone/>
            </a:pPr>
            <a:r>
              <a:rPr lang="en-US" sz="2000" b="1" u="sng" dirty="0" smtClean="0"/>
              <a:t>Let’s End Bullying</a:t>
            </a:r>
            <a:endParaRPr lang="en-US" sz="2000" b="1" dirty="0" smtClean="0"/>
          </a:p>
          <a:p>
            <a:pPr lvl="0"/>
            <a:r>
              <a:rPr lang="en-US" sz="2000" u="sng" dirty="0" smtClean="0">
                <a:hlinkClick r:id="rId2"/>
              </a:rPr>
              <a:t>Working Together to Spread the Word: </a:t>
            </a:r>
            <a:r>
              <a:rPr lang="en-US" sz="2000" u="sng" dirty="0" err="1" smtClean="0">
                <a:hlinkClick r:id="rId2"/>
              </a:rPr>
              <a:t>Education.com's</a:t>
            </a:r>
            <a:r>
              <a:rPr lang="en-US" sz="2000" u="sng" dirty="0" smtClean="0">
                <a:hlinkClick r:id="rId2"/>
              </a:rPr>
              <a:t> Special Edition on Bullying</a:t>
            </a:r>
            <a:r>
              <a:rPr lang="en-US" sz="2000" dirty="0" smtClean="0"/>
              <a:t> by </a:t>
            </a:r>
            <a:r>
              <a:rPr lang="en-US" sz="2000" dirty="0" err="1" smtClean="0"/>
              <a:t>Dewi</a:t>
            </a:r>
            <a:r>
              <a:rPr lang="en-US" sz="2000" dirty="0" smtClean="0"/>
              <a:t> L. Faulkner &amp; Johanna </a:t>
            </a:r>
            <a:r>
              <a:rPr lang="en-US" sz="2000" dirty="0" err="1" smtClean="0"/>
              <a:t>Sorrentino</a:t>
            </a:r>
            <a:endParaRPr lang="en-US" sz="2000" dirty="0" smtClean="0"/>
          </a:p>
          <a:p>
            <a:pPr lvl="0"/>
            <a:r>
              <a:rPr lang="en-US" sz="2000" u="sng" dirty="0" smtClean="0">
                <a:hlinkClick r:id="rId3"/>
              </a:rPr>
              <a:t>Bullying: An Age-Old Problem That Needs New Solutions</a:t>
            </a:r>
            <a:r>
              <a:rPr lang="en-US" sz="2000" dirty="0" smtClean="0"/>
              <a:t> by Shelley </a:t>
            </a:r>
            <a:r>
              <a:rPr lang="en-US" sz="2000" dirty="0" err="1" smtClean="0"/>
              <a:t>Hymel</a:t>
            </a:r>
            <a:r>
              <a:rPr lang="en-US" sz="2000" dirty="0" smtClean="0"/>
              <a:t>, PhD &amp; Susan </a:t>
            </a:r>
            <a:r>
              <a:rPr lang="en-US" sz="2000" dirty="0" err="1" smtClean="0"/>
              <a:t>Swearer</a:t>
            </a:r>
            <a:r>
              <a:rPr lang="en-US" sz="2000" dirty="0" smtClean="0"/>
              <a:t>, PhD </a:t>
            </a:r>
          </a:p>
          <a:p>
            <a:pPr lvl="0"/>
            <a:r>
              <a:rPr lang="en-US" sz="2000" u="sng" dirty="0" smtClean="0">
                <a:hlinkClick r:id="rId4"/>
              </a:rPr>
              <a:t>Some Myths and Facts about Bullies and Victims</a:t>
            </a:r>
            <a:r>
              <a:rPr lang="en-US" sz="2000" dirty="0" smtClean="0"/>
              <a:t> by Sandra Graham, PhD </a:t>
            </a:r>
          </a:p>
          <a:p>
            <a:pPr lvl="0"/>
            <a:r>
              <a:rPr lang="en-US" sz="2000" u="sng" dirty="0" smtClean="0">
                <a:hlinkClick r:id="rId5"/>
              </a:rPr>
              <a:t>Helping School Staff Identify and Understand the Effects of Bullying</a:t>
            </a:r>
            <a:r>
              <a:rPr lang="en-US" sz="2000" dirty="0" smtClean="0"/>
              <a:t> by Lindsey M. </a:t>
            </a:r>
            <a:r>
              <a:rPr lang="en-US" sz="2000" dirty="0" err="1" smtClean="0"/>
              <a:t>O’Brennan</a:t>
            </a:r>
            <a:r>
              <a:rPr lang="en-US" sz="2000" dirty="0" smtClean="0"/>
              <a:t>, PhD &amp; Catherine P. Bradshaw, PhD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http://01.edu-cdn.com/files/47701_47800/47754/file_47754.jpg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429000" y="1676400"/>
            <a:ext cx="2286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This site has several resources for multiple people in a school setting on several different types of bullying.</a:t>
            </a:r>
          </a:p>
          <a:p>
            <a:pPr>
              <a:buNone/>
            </a:pPr>
            <a:endParaRPr lang="en-US" sz="2100" b="1" dirty="0" smtClean="0"/>
          </a:p>
          <a:p>
            <a:pPr>
              <a:buNone/>
            </a:pPr>
            <a:r>
              <a:rPr lang="en-US" sz="2100" b="1" dirty="0" smtClean="0"/>
              <a:t>Get Informed</a:t>
            </a:r>
          </a:p>
          <a:p>
            <a:r>
              <a:rPr lang="en-US" sz="2100" dirty="0" smtClean="0">
                <a:hlinkClick r:id="rId2"/>
              </a:rPr>
              <a:t>How widespread is bullying?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3"/>
              </a:rPr>
              <a:t>What is bullying and how does it differ in boys and girls?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4"/>
              </a:rPr>
              <a:t>Why must we stop bullying?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5"/>
              </a:rPr>
              <a:t>Why do kids bully?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6"/>
              </a:rPr>
              <a:t>Is bullying on the rise?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7"/>
              </a:rPr>
              <a:t>Why is bullying an age-old problem?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8"/>
              </a:rPr>
              <a:t>Why is bullying so hard to change?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b="1" dirty="0" smtClean="0"/>
              <a:t>Warning Signs</a:t>
            </a:r>
          </a:p>
          <a:p>
            <a:r>
              <a:rPr lang="en-US" sz="2100" dirty="0" smtClean="0">
                <a:hlinkClick r:id="rId9"/>
              </a:rPr>
              <a:t>What are the signs that a child is being bullied?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10"/>
              </a:rPr>
              <a:t>What are the signs that a child is bullying others?</a:t>
            </a:r>
            <a:r>
              <a:rPr lang="en-US" sz="2100" dirty="0" smtClean="0"/>
              <a:t> </a:t>
            </a:r>
          </a:p>
          <a:p>
            <a:r>
              <a:rPr lang="en-US" sz="2100" dirty="0" smtClean="0">
                <a:hlinkClick r:id="rId11"/>
              </a:rPr>
              <a:t>What are the signs of a “bully-victim”?</a:t>
            </a:r>
            <a:r>
              <a:rPr lang="en-US" sz="2100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295</TotalTime>
  <Words>612</Words>
  <Application>Microsoft Office PowerPoint</Application>
  <PresentationFormat>On-screen Show (4:3)</PresentationFormat>
  <Paragraphs>89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Bullying in Middle Schools</vt:lpstr>
      <vt:lpstr>Five Websites Recommended for Bullying in Schools</vt:lpstr>
      <vt:lpstr>My Five Most Recommended Sites</vt:lpstr>
      <vt:lpstr>Stop Bullying Now!</vt:lpstr>
      <vt:lpstr>Stop Bullying Now!</vt:lpstr>
      <vt:lpstr>Pacer’s Center Teens Against Bullying</vt:lpstr>
      <vt:lpstr>Bullying. Now Way!</vt:lpstr>
      <vt:lpstr>Bullying. No Way!</vt:lpstr>
      <vt:lpstr>Character Education Partnership</vt:lpstr>
      <vt:lpstr>Education.com</vt:lpstr>
      <vt:lpstr>Education.com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 in Middle Schools</dc:title>
  <dc:creator>sharyn</dc:creator>
  <cp:lastModifiedBy>sharyn</cp:lastModifiedBy>
  <cp:revision>27</cp:revision>
  <dcterms:created xsi:type="dcterms:W3CDTF">2011-03-21T17:20:36Z</dcterms:created>
  <dcterms:modified xsi:type="dcterms:W3CDTF">2007-01-01T06:56:45Z</dcterms:modified>
</cp:coreProperties>
</file>